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9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22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070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5"/>
          <p:cNvSpPr/>
          <p:nvPr/>
        </p:nvSpPr>
        <p:spPr>
          <a:xfrm>
            <a:off x="207818" y="13258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2060"/>
                </a:solidFill>
              </a:rPr>
              <a:t>IEEE ISCAS 2026  •  Shanghai, China  •  May 2026</a:t>
            </a:r>
          </a:p>
        </p:txBody>
      </p:sp>
      <p:sp>
        <p:nvSpPr>
          <p:cNvPr id="9" name="Text 7"/>
          <p:cNvSpPr/>
          <p:nvPr/>
        </p:nvSpPr>
        <p:spPr>
          <a:xfrm>
            <a:off x="401782" y="241381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FFFFFF"/>
                </a:solidFill>
                <a:latin typeface="UCL Sans" pitchFamily="2" charset="77"/>
              </a:rPr>
              <a:t>Introduction Template</a:t>
            </a:r>
            <a:endParaRPr lang="en-US" sz="2000" dirty="0">
              <a:latin typeface="UCL Sans" pitchFamily="2" charset="77"/>
            </a:endParaRPr>
          </a:p>
        </p:txBody>
      </p:sp>
      <p:sp>
        <p:nvSpPr>
          <p:cNvPr id="10" name="Text 8"/>
          <p:cNvSpPr/>
          <p:nvPr/>
        </p:nvSpPr>
        <p:spPr>
          <a:xfrm>
            <a:off x="401782" y="29245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>
              <a:lnSpc>
                <a:spcPct val="140000"/>
              </a:lnSpc>
            </a:pPr>
            <a:r>
              <a:rPr lang="en-US" sz="1300" dirty="0">
                <a:solidFill>
                  <a:srgbClr val="D6E4F0"/>
                </a:solidFill>
                <a:latin typeface="UCL Sans" pitchFamily="2" charset="77"/>
              </a:rPr>
              <a:t>Please fill in the next slide with your own details.</a:t>
            </a:r>
            <a:endParaRPr lang="en-US" sz="1300" dirty="0">
              <a:latin typeface="UCL Sans" pitchFamily="2" charset="77"/>
            </a:endParaRPr>
          </a:p>
          <a:p>
            <a:pPr marL="0" indent="0" algn="l">
              <a:lnSpc>
                <a:spcPct val="140000"/>
              </a:lnSpc>
              <a:buNone/>
            </a:pPr>
            <a:r>
              <a:rPr lang="en-US" sz="1300" dirty="0">
                <a:solidFill>
                  <a:srgbClr val="D6E4F0"/>
                </a:solidFill>
                <a:latin typeface="UCL Sans" pitchFamily="2" charset="77"/>
              </a:rPr>
              <a:t>One slide per person  —  keep it brief and honest.</a:t>
            </a:r>
            <a:endParaRPr lang="en-US" sz="1300" dirty="0">
              <a:latin typeface="UCL Sans" pitchFamily="2" charset="77"/>
            </a:endParaRPr>
          </a:p>
        </p:txBody>
      </p:sp>
      <p:sp>
        <p:nvSpPr>
          <p:cNvPr id="13" name="Text 11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900" dirty="0">
                <a:solidFill>
                  <a:srgbClr val="7A8FA6"/>
                </a:solidFill>
                <a:latin typeface="UCL Sans" pitchFamily="2" charset="77"/>
              </a:rPr>
              <a:t>Organised by the </a:t>
            </a:r>
            <a:r>
              <a:rPr lang="en-GB" sz="900" dirty="0">
                <a:solidFill>
                  <a:srgbClr val="7A8FA6"/>
                </a:solidFill>
                <a:latin typeface="UCL Sans" pitchFamily="2" charset="77"/>
              </a:rPr>
              <a:t>CASS Mentoring Program,</a:t>
            </a:r>
            <a:r>
              <a:rPr lang="en-US" sz="900" dirty="0">
                <a:solidFill>
                  <a:srgbClr val="7A8FA6"/>
                </a:solidFill>
                <a:latin typeface="UCL Sans" pitchFamily="2" charset="77"/>
              </a:rPr>
              <a:t> </a:t>
            </a:r>
            <a:r>
              <a:rPr lang="en-GB" sz="900" dirty="0">
                <a:solidFill>
                  <a:srgbClr val="7A8FA6"/>
                </a:solidFill>
                <a:latin typeface="UCL Sans" pitchFamily="2" charset="77"/>
              </a:rPr>
              <a:t>IEEE WiCAS-YP, and </a:t>
            </a:r>
            <a:r>
              <a:rPr lang="en-US" sz="900" dirty="0">
                <a:solidFill>
                  <a:srgbClr val="7A8FA6"/>
                </a:solidFill>
                <a:latin typeface="UCL Sans" pitchFamily="2" charset="77"/>
              </a:rPr>
              <a:t>UCL IEEE CAS Student Chapter UK  •  ieee-cas.org</a:t>
            </a:r>
            <a:endParaRPr lang="en-US" sz="900" dirty="0">
              <a:latin typeface="UCL Sans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BCFBC21-98D8-6DEA-4E58-09B74F783C21}"/>
              </a:ext>
            </a:extLst>
          </p:cNvPr>
          <p:cNvSpPr/>
          <p:nvPr/>
        </p:nvSpPr>
        <p:spPr>
          <a:xfrm>
            <a:off x="0" y="-19396"/>
            <a:ext cx="9144000" cy="18552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8332F8F-36A1-4F95-69FC-8BA0AC71C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7994" y="125123"/>
            <a:ext cx="1700646" cy="1545130"/>
          </a:xfrm>
          <a:prstGeom prst="rect">
            <a:avLst/>
          </a:prstGeom>
        </p:spPr>
      </p:pic>
      <p:sp>
        <p:nvSpPr>
          <p:cNvPr id="20" name="Text 4">
            <a:extLst>
              <a:ext uri="{FF2B5EF4-FFF2-40B4-BE49-F238E27FC236}">
                <a16:creationId xmlns:a16="http://schemas.microsoft.com/office/drawing/2014/main" id="{65CF2A2F-3644-C2D2-7A97-761DF3B84E9D}"/>
              </a:ext>
            </a:extLst>
          </p:cNvPr>
          <p:cNvSpPr/>
          <p:nvPr/>
        </p:nvSpPr>
        <p:spPr>
          <a:xfrm>
            <a:off x="207818" y="423256"/>
            <a:ext cx="760614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2060"/>
                </a:solidFill>
                <a:latin typeface="UCL Sans" pitchFamily="2" charset="77"/>
              </a:rPr>
              <a:t>Mentoring &amp; Networking Session</a:t>
            </a:r>
            <a:endParaRPr lang="en-US" sz="32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21" name="Text 5">
            <a:extLst>
              <a:ext uri="{FF2B5EF4-FFF2-40B4-BE49-F238E27FC236}">
                <a16:creationId xmlns:a16="http://schemas.microsoft.com/office/drawing/2014/main" id="{EAC97B0B-06FA-85F4-B57B-442107383A94}"/>
              </a:ext>
            </a:extLst>
          </p:cNvPr>
          <p:cNvSpPr/>
          <p:nvPr/>
        </p:nvSpPr>
        <p:spPr>
          <a:xfrm>
            <a:off x="207818" y="903921"/>
            <a:ext cx="39710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002060"/>
                </a:solidFill>
                <a:latin typeface="UCL Sans" pitchFamily="2" charset="77"/>
              </a:rPr>
              <a:t>IEEE ISCAS 2026  •  Shanghai, China  •  May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658368"/>
            <a:ext cx="54864" cy="4485132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228600" y="0"/>
            <a:ext cx="5943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UCL Sans" pitchFamily="2" charset="77"/>
              </a:rPr>
              <a:t>[Your Name]</a:t>
            </a:r>
            <a:endParaRPr lang="en-US" sz="2200" dirty="0">
              <a:latin typeface="UCL Sans" pitchFamily="2" charset="77"/>
            </a:endParaRPr>
          </a:p>
        </p:txBody>
      </p:sp>
      <p:sp>
        <p:nvSpPr>
          <p:cNvPr id="5" name="Text 3"/>
          <p:cNvSpPr/>
          <p:nvPr/>
        </p:nvSpPr>
        <p:spPr>
          <a:xfrm>
            <a:off x="6172200" y="0"/>
            <a:ext cx="2743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D6E4F0"/>
                </a:solidFill>
                <a:latin typeface="UCL Sans" pitchFamily="2" charset="77"/>
              </a:rPr>
              <a:t>[University / Institution]</a:t>
            </a:r>
            <a:endParaRPr lang="en-US" sz="1100" dirty="0">
              <a:latin typeface="UCL Sans" pitchFamily="2" charset="77"/>
            </a:endParaRPr>
          </a:p>
        </p:txBody>
      </p:sp>
      <p:sp>
        <p:nvSpPr>
          <p:cNvPr id="6" name="Shape 4"/>
          <p:cNvSpPr/>
          <p:nvPr/>
        </p:nvSpPr>
        <p:spPr>
          <a:xfrm>
            <a:off x="7360920" y="983950"/>
            <a:ext cx="1554480" cy="155448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360920" y="1017270"/>
            <a:ext cx="15544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02060"/>
                </a:solidFill>
                <a:latin typeface="UCL Sans" pitchFamily="2" charset="77"/>
              </a:rPr>
              <a:t>Your Photo</a:t>
            </a:r>
          </a:p>
        </p:txBody>
      </p:sp>
      <p:sp>
        <p:nvSpPr>
          <p:cNvPr id="8" name="Shape 6"/>
          <p:cNvSpPr/>
          <p:nvPr/>
        </p:nvSpPr>
        <p:spPr>
          <a:xfrm>
            <a:off x="210312" y="768096"/>
            <a:ext cx="6903720" cy="292608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10312" y="777240"/>
            <a:ext cx="690372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950" b="1" kern="0" spc="200" dirty="0">
                <a:solidFill>
                  <a:srgbClr val="FFFFFF"/>
                </a:solidFill>
                <a:latin typeface="UCL Sans" pitchFamily="2" charset="77"/>
              </a:rPr>
              <a:t>MORE ABOUT YOU</a:t>
            </a:r>
          </a:p>
        </p:txBody>
      </p:sp>
      <p:sp>
        <p:nvSpPr>
          <p:cNvPr id="10" name="Shape 8"/>
          <p:cNvSpPr/>
          <p:nvPr/>
        </p:nvSpPr>
        <p:spPr>
          <a:xfrm>
            <a:off x="210312" y="1147572"/>
            <a:ext cx="329184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10312" y="1133856"/>
            <a:ext cx="3291840" cy="5029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2060"/>
                </a:solidFill>
                <a:latin typeface="UCL Sans" pitchFamily="2" charset="77"/>
              </a:rPr>
              <a:t>Programme level (PhD / MSc / Undergrad)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0" y="1133856"/>
            <a:ext cx="347472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657600" y="1133856"/>
            <a:ext cx="3474720" cy="50292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r>
              <a:rPr lang="en-GB" sz="1000" i="1" dirty="0">
                <a:solidFill>
                  <a:srgbClr val="002060"/>
                </a:solidFill>
                <a:latin typeface="UCL Sans" pitchFamily="2" charset="77"/>
              </a:rPr>
              <a:t>Research Area or Interests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14" name="Shape 12"/>
          <p:cNvSpPr/>
          <p:nvPr/>
        </p:nvSpPr>
        <p:spPr>
          <a:xfrm>
            <a:off x="210312" y="1783080"/>
            <a:ext cx="6903720" cy="292608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10312" y="1783080"/>
            <a:ext cx="690372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r>
              <a:rPr lang="en-GB" sz="950" b="1" kern="0" spc="200" dirty="0">
                <a:solidFill>
                  <a:srgbClr val="FFFFFF"/>
                </a:solidFill>
                <a:latin typeface="UCL Sans" pitchFamily="2" charset="77"/>
              </a:rPr>
              <a:t>MAJOR CHALLENGE AT YOUR CURRENT CAREER/ACADEMIC STAGE</a:t>
            </a:r>
            <a:endParaRPr lang="en-US" sz="950" dirty="0">
              <a:latin typeface="UCL Sans" pitchFamily="2" charset="77"/>
            </a:endParaRPr>
          </a:p>
        </p:txBody>
      </p:sp>
      <p:sp>
        <p:nvSpPr>
          <p:cNvPr id="16" name="Shape 14"/>
          <p:cNvSpPr/>
          <p:nvPr/>
        </p:nvSpPr>
        <p:spPr>
          <a:xfrm>
            <a:off x="210312" y="2139696"/>
            <a:ext cx="69037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10312" y="2139696"/>
            <a:ext cx="6903720" cy="5943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r>
              <a:rPr lang="en-GB" sz="1000" i="1" dirty="0">
                <a:solidFill>
                  <a:srgbClr val="002060"/>
                </a:solidFill>
                <a:latin typeface="UCL Sans" pitchFamily="2" charset="77"/>
              </a:rPr>
              <a:t>Key challenges you are currently facing in your academic or professional development. This may relate to decision‑making, planning, or navigating your current stage, rather than technical research details.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19" name="Text 17"/>
          <p:cNvSpPr/>
          <p:nvPr/>
        </p:nvSpPr>
        <p:spPr>
          <a:xfrm>
            <a:off x="210312" y="2852928"/>
            <a:ext cx="329184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endParaRPr lang="en-US" sz="950" dirty="0">
              <a:latin typeface="UCL Sans" pitchFamily="2" charset="77"/>
            </a:endParaRPr>
          </a:p>
        </p:txBody>
      </p:sp>
      <p:sp>
        <p:nvSpPr>
          <p:cNvPr id="20" name="Shape 18"/>
          <p:cNvSpPr/>
          <p:nvPr/>
        </p:nvSpPr>
        <p:spPr>
          <a:xfrm>
            <a:off x="210312" y="3209544"/>
            <a:ext cx="3291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10312" y="3209544"/>
            <a:ext cx="3291840" cy="5943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r>
              <a:rPr lang="en-US" altLang="zh-CN" sz="1000" i="1" dirty="0">
                <a:solidFill>
                  <a:srgbClr val="002060"/>
                </a:solidFill>
                <a:latin typeface="UCL Sans" pitchFamily="2" charset="77"/>
              </a:rPr>
              <a:t>S</a:t>
            </a:r>
            <a:r>
              <a:rPr lang="en-GB" sz="1000" i="1" dirty="0">
                <a:solidFill>
                  <a:srgbClr val="002060"/>
                </a:solidFill>
                <a:latin typeface="UCL Sans" pitchFamily="2" charset="77"/>
              </a:rPr>
              <a:t>pecific topics or questions you would like to discuss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22" name="Shape 20"/>
          <p:cNvSpPr/>
          <p:nvPr/>
        </p:nvSpPr>
        <p:spPr>
          <a:xfrm>
            <a:off x="3822192" y="2847703"/>
            <a:ext cx="3291840" cy="292608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3840480" y="2852928"/>
            <a:ext cx="329184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r>
              <a:rPr lang="en-US" sz="950" b="1" kern="0" spc="200" dirty="0">
                <a:solidFill>
                  <a:srgbClr val="FFFFFF"/>
                </a:solidFill>
                <a:latin typeface="UCL Sans" pitchFamily="2" charset="77"/>
              </a:rPr>
              <a:t>ONE HOPE FOR TODAY</a:t>
            </a:r>
            <a:endParaRPr lang="en-US" sz="950" dirty="0">
              <a:latin typeface="UCL Sans" pitchFamily="2" charset="77"/>
            </a:endParaRPr>
          </a:p>
        </p:txBody>
      </p:sp>
      <p:sp>
        <p:nvSpPr>
          <p:cNvPr id="24" name="Shape 22"/>
          <p:cNvSpPr/>
          <p:nvPr/>
        </p:nvSpPr>
        <p:spPr>
          <a:xfrm>
            <a:off x="3822192" y="3209544"/>
            <a:ext cx="329184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840480" y="3209544"/>
            <a:ext cx="3291840" cy="59436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2060"/>
                </a:solidFill>
                <a:latin typeface="UCL Sans" pitchFamily="2" charset="77"/>
              </a:rPr>
              <a:t>What would make this session valuable for you?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26" name="Shape 24"/>
          <p:cNvSpPr/>
          <p:nvPr/>
        </p:nvSpPr>
        <p:spPr>
          <a:xfrm>
            <a:off x="210312" y="3950208"/>
            <a:ext cx="6903720" cy="29260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2">
                <a:lumMod val="20000"/>
                <a:lumOff val="80000"/>
              </a:scheme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228600" y="3958382"/>
            <a:ext cx="6720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02060"/>
                </a:solidFill>
                <a:latin typeface="UCL Sans" pitchFamily="2" charset="77"/>
              </a:rPr>
              <a:t>OPEN TO CONNECT?   LinkedIn handle or email (optional)</a:t>
            </a:r>
            <a:endParaRPr lang="en-US" sz="95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28" name="Shape 26"/>
          <p:cNvSpPr/>
          <p:nvPr/>
        </p:nvSpPr>
        <p:spPr>
          <a:xfrm>
            <a:off x="210312" y="4306824"/>
            <a:ext cx="6903720" cy="411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D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210312" y="4306824"/>
            <a:ext cx="6903720" cy="41148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02060"/>
                </a:solidFill>
                <a:latin typeface="UCL Sans" pitchFamily="2" charset="77"/>
              </a:rPr>
              <a:t>e.g.  linkedin.com/in/yourname   or   yourname@university.ac.uk</a:t>
            </a:r>
            <a:endParaRPr lang="en-US" sz="1000" dirty="0">
              <a:solidFill>
                <a:srgbClr val="002060"/>
              </a:solidFill>
              <a:latin typeface="UCL Sans" pitchFamily="2" charset="77"/>
            </a:endParaRPr>
          </a:p>
        </p:txBody>
      </p:sp>
      <p:sp>
        <p:nvSpPr>
          <p:cNvPr id="30" name="Text 28"/>
          <p:cNvSpPr/>
          <p:nvPr/>
        </p:nvSpPr>
        <p:spPr>
          <a:xfrm>
            <a:off x="228600" y="4846320"/>
            <a:ext cx="8686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50" dirty="0">
                <a:solidFill>
                  <a:srgbClr val="002060"/>
                </a:solidFill>
                <a:latin typeface="UCL Sans" pitchFamily="2" charset="77"/>
              </a:rPr>
              <a:t>IEEE ISCAS 2026  •  May 2026  •  Shanghai</a:t>
            </a:r>
          </a:p>
        </p:txBody>
      </p:sp>
      <p:sp>
        <p:nvSpPr>
          <p:cNvPr id="37" name="Shape 20">
            <a:extLst>
              <a:ext uri="{FF2B5EF4-FFF2-40B4-BE49-F238E27FC236}">
                <a16:creationId xmlns:a16="http://schemas.microsoft.com/office/drawing/2014/main" id="{ADD07C70-C407-69A7-F03E-2794FB4D20A8}"/>
              </a:ext>
            </a:extLst>
          </p:cNvPr>
          <p:cNvSpPr/>
          <p:nvPr/>
        </p:nvSpPr>
        <p:spPr>
          <a:xfrm>
            <a:off x="210312" y="2853799"/>
            <a:ext cx="3291840" cy="292608"/>
          </a:xfrm>
          <a:prstGeom prst="rect">
            <a:avLst/>
          </a:prstGeom>
          <a:solidFill>
            <a:srgbClr val="002060"/>
          </a:solidFill>
          <a:ln w="12700">
            <a:solidFill>
              <a:srgbClr val="00206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21">
            <a:extLst>
              <a:ext uri="{FF2B5EF4-FFF2-40B4-BE49-F238E27FC236}">
                <a16:creationId xmlns:a16="http://schemas.microsoft.com/office/drawing/2014/main" id="{7929E0A2-E59D-E751-B2D0-CD07D0F4E679}"/>
              </a:ext>
            </a:extLst>
          </p:cNvPr>
          <p:cNvSpPr/>
          <p:nvPr/>
        </p:nvSpPr>
        <p:spPr>
          <a:xfrm>
            <a:off x="228600" y="2859024"/>
            <a:ext cx="3291840" cy="29260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r>
              <a:rPr lang="en-US" sz="950" b="1" kern="0" spc="200" dirty="0">
                <a:solidFill>
                  <a:srgbClr val="FFFFFF"/>
                </a:solidFill>
                <a:latin typeface="UCL Sans" pitchFamily="2" charset="77"/>
              </a:rPr>
              <a:t>MENTORING GOALS</a:t>
            </a:r>
            <a:endParaRPr lang="en-US" sz="950" dirty="0">
              <a:latin typeface="UCL Sans" pitchFamily="2" charset="7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205</Words>
  <Application>Microsoft Office PowerPoint</Application>
  <PresentationFormat>On-screen Show (16:9)</PresentationFormat>
  <Paragraphs>24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UCL Sans</vt:lpstr>
      <vt:lpstr>Office Theme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ISCAS 2026 Mentoring Session — Mentee Introduction Template</dc:title>
  <dc:subject>PptxGenJS Presentation</dc:subject>
  <dc:creator>PptxGenJS</dc:creator>
  <cp:lastModifiedBy>Yu Wu</cp:lastModifiedBy>
  <cp:revision>15</cp:revision>
  <dcterms:created xsi:type="dcterms:W3CDTF">2026-04-22T11:39:17Z</dcterms:created>
  <dcterms:modified xsi:type="dcterms:W3CDTF">2026-04-24T10:25:32Z</dcterms:modified>
</cp:coreProperties>
</file>